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382" r:id="rId3"/>
    <p:sldId id="363" r:id="rId4"/>
    <p:sldId id="375" r:id="rId5"/>
    <p:sldId id="377" r:id="rId6"/>
    <p:sldId id="364" r:id="rId7"/>
    <p:sldId id="365" r:id="rId8"/>
    <p:sldId id="367" r:id="rId9"/>
    <p:sldId id="366" r:id="rId10"/>
    <p:sldId id="368" r:id="rId11"/>
    <p:sldId id="369" r:id="rId12"/>
    <p:sldId id="370" r:id="rId13"/>
    <p:sldId id="371" r:id="rId14"/>
    <p:sldId id="383" r:id="rId15"/>
    <p:sldId id="372" r:id="rId16"/>
    <p:sldId id="380" r:id="rId17"/>
    <p:sldId id="384" r:id="rId18"/>
    <p:sldId id="376" r:id="rId19"/>
    <p:sldId id="379" r:id="rId20"/>
    <p:sldId id="385" r:id="rId21"/>
    <p:sldId id="362" r:id="rId22"/>
    <p:sldId id="386" r:id="rId23"/>
    <p:sldId id="381" r:id="rId24"/>
    <p:sldId id="387" r:id="rId25"/>
    <p:sldId id="303" r:id="rId26"/>
    <p:sldId id="388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2" autoAdjust="0"/>
    <p:restoredTop sz="87814"/>
  </p:normalViewPr>
  <p:slideViewPr>
    <p:cSldViewPr snapToGrid="0">
      <p:cViewPr varScale="1">
        <p:scale>
          <a:sx n="95" d="100"/>
          <a:sy n="95" d="100"/>
        </p:scale>
        <p:origin x="48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07/05/23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7485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00215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2078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1140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758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335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install dependencies</a:t>
            </a:r>
          </a:p>
          <a:p>
            <a:r>
              <a:rPr lang="en-IT" dirty="0"/>
              <a:t>Step 1: Define the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Step 2: Define the daos </a:t>
            </a:r>
          </a:p>
          <a:p>
            <a:r>
              <a:rPr lang="en-IT" dirty="0"/>
              <a:t>Step 3: Define the DB and generate code running flutter pub run build_runner build</a:t>
            </a:r>
          </a:p>
          <a:p>
            <a:r>
              <a:rPr lang="en-IT" dirty="0"/>
              <a:t>Step 4: Create the Repository, get an </a:t>
            </a:r>
            <a:r>
              <a:rPr lang="en-GB" dirty="0" err="1"/>
              <a:t>i</a:t>
            </a:r>
            <a:r>
              <a:rPr lang="en-IT" dirty="0"/>
              <a:t>nstance of the DB at the beginning of the app, create the repo instance and provide it to the app</a:t>
            </a:r>
          </a:p>
          <a:p>
            <a:r>
              <a:rPr lang="en-IT" dirty="0"/>
              <a:t>Step 5: Create the UI and link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467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207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253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948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32363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8184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62617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3229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970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2022-2023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hyperlink" Target="https://floor.codes/type-converters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ererikbergman/repository-design-pattern-e28c0f3e4a30" TargetMode="External"/><Relationship Id="rId2" Type="http://schemas.openxmlformats.org/officeDocument/2006/relationships/hyperlink" Target="https://pinchbv.github.io/floor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nchbv.github.io/floo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Database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marks a method as an insertion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you can specify a conflict strategy. Else it just defaults to aborting the insert.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 either </a:t>
            </a:r>
          </a:p>
          <a:p>
            <a:pPr lvl="1"/>
            <a:r>
              <a:rPr lang="en-GB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: return primary key of inserted item </a:t>
            </a:r>
          </a:p>
          <a:p>
            <a:pPr lvl="1"/>
            <a:r>
              <a:rPr lang="en-GB" dirty="0">
                <a:latin typeface="Courier" pitchFamily="2" charset="0"/>
              </a:rPr>
              <a:t>List&lt;int&gt;</a:t>
            </a:r>
            <a:r>
              <a:rPr lang="en-GB" dirty="0"/>
              <a:t>: return primary keys of inserted items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7267" y="1372742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OnConflictStrategy.rollback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</a:t>
            </a:r>
          </a:p>
          <a:p>
            <a:r>
              <a:rPr lang="en-GB" dirty="0">
                <a:latin typeface="Courier" pitchFamily="2" charset="0"/>
              </a:rPr>
              <a:t>Future&lt;List&lt;int&gt;&gt; </a:t>
            </a:r>
            <a:r>
              <a:rPr lang="en-GB" dirty="0" err="1">
                <a:latin typeface="Courier" pitchFamily="2" charset="0"/>
              </a:rPr>
              <a:t>insertPersons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4CC2B-02CE-9DC4-DFD9-D62327A0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2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marks a method as an update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you can specify a conflict strategy. Else it just defaults to aborting the update.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changed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671934" y="1361167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OnConflictStrategy.replace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updatePerson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updatePersons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D8AE7-3747-F07F-C3F4-DB74F73B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91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@delete </a:t>
            </a:r>
            <a:r>
              <a:rPr lang="en-GB" dirty="0"/>
              <a:t>marks a method as a deletion method. </a:t>
            </a:r>
          </a:p>
          <a:p>
            <a:endParaRPr lang="en-GB" dirty="0"/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deleted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52956" y="1361167"/>
            <a:ext cx="632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deletePerson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deletePersons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083C9-B925-7216-DCD3-967BBF1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7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5667828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To create a Database, define an abstract class which extends 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/>
              <a:t>. </a:t>
            </a:r>
          </a:p>
          <a:p>
            <a:r>
              <a:rPr lang="en-GB" dirty="0"/>
              <a:t>Furthermore, it's required to add </a:t>
            </a:r>
            <a:r>
              <a:rPr lang="en-GB" dirty="0">
                <a:latin typeface="Courier" pitchFamily="2" charset="0"/>
              </a:rPr>
              <a:t>@Database</a:t>
            </a:r>
            <a:r>
              <a:rPr lang="en-GB" dirty="0"/>
              <a:t>() to the signature of the class. </a:t>
            </a:r>
          </a:p>
          <a:p>
            <a:r>
              <a:rPr lang="en-GB" dirty="0"/>
              <a:t>Make sure to add the created entity to the entities attribute of the </a:t>
            </a:r>
            <a:r>
              <a:rPr lang="en-GB" dirty="0">
                <a:latin typeface="Courier" pitchFamily="2" charset="0"/>
              </a:rPr>
              <a:t>@Database </a:t>
            </a:r>
            <a:r>
              <a:rPr lang="en-GB" dirty="0"/>
              <a:t>annotation. </a:t>
            </a:r>
          </a:p>
          <a:p>
            <a:r>
              <a:rPr lang="en-GB" dirty="0"/>
              <a:t>In order to make the generated code work, it's required to also add the </a:t>
            </a:r>
            <a:r>
              <a:rPr lang="en-GB" dirty="0">
                <a:highlight>
                  <a:srgbClr val="FFFF00"/>
                </a:highlight>
              </a:rPr>
              <a:t>highlighted</a:t>
            </a:r>
            <a:r>
              <a:rPr lang="en-GB" dirty="0"/>
              <a:t> imports in the example.</a:t>
            </a:r>
          </a:p>
          <a:p>
            <a:r>
              <a:rPr lang="en-GB" dirty="0"/>
              <a:t>Make sure to add </a:t>
            </a:r>
            <a:r>
              <a:rPr lang="en-GB" dirty="0">
                <a:latin typeface="Courier" pitchFamily="2" charset="0"/>
              </a:rPr>
              <a:t>part</a:t>
            </a:r>
            <a:r>
              <a:rPr lang="en-GB" dirty="0"/>
              <a:t> </a:t>
            </a:r>
            <a:r>
              <a:rPr lang="en-GB" dirty="0">
                <a:latin typeface="Courier" pitchFamily="2" charset="0"/>
              </a:rPr>
              <a:t>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 </a:t>
            </a:r>
            <a:r>
              <a:rPr lang="en-GB" dirty="0"/>
              <a:t>beneath the imports of this file. It's important to note that </a:t>
            </a:r>
            <a:r>
              <a:rPr lang="en-GB" dirty="0">
                <a:latin typeface="Courier" pitchFamily="2" charset="0"/>
              </a:rPr>
              <a:t>'database</a:t>
            </a:r>
            <a:r>
              <a:rPr lang="en-GB" dirty="0"/>
              <a:t>' has to get exchanged with the filename of the database definition. In this case, the file is named </a:t>
            </a:r>
            <a:r>
              <a:rPr lang="en-GB" dirty="0" err="1">
                <a:latin typeface="Courier" pitchFamily="2" charset="0"/>
              </a:rPr>
              <a:t>database.dart</a:t>
            </a:r>
            <a:r>
              <a:rPr lang="en-GB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6280190" y="1991488"/>
            <a:ext cx="583883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// required package imports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dart:async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package:floor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floor.dart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 as 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import '</a:t>
            </a:r>
            <a:r>
              <a:rPr lang="en-GB" dirty="0" err="1">
                <a:latin typeface="Courier" pitchFamily="2" charset="0"/>
              </a:rPr>
              <a:t>dao</a:t>
            </a:r>
            <a:r>
              <a:rPr lang="en-GB" dirty="0">
                <a:latin typeface="Courier" pitchFamily="2" charset="0"/>
              </a:rPr>
              <a:t>/</a:t>
            </a:r>
            <a:r>
              <a:rPr lang="en-GB" dirty="0" err="1">
                <a:latin typeface="Courier" pitchFamily="2" charset="0"/>
              </a:rPr>
              <a:t>person_dao.dart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r>
              <a:rPr lang="en-GB" dirty="0">
                <a:latin typeface="Courier" pitchFamily="2" charset="0"/>
              </a:rPr>
              <a:t>import 'entity/</a:t>
            </a:r>
            <a:r>
              <a:rPr lang="en-GB" dirty="0" err="1">
                <a:latin typeface="Courier" pitchFamily="2" charset="0"/>
              </a:rPr>
              <a:t>person.dart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part 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 // the generated code will be there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@Database(version: 1, entities: [Person])</a:t>
            </a: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extends 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get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2" t="-8254" r="-664" b="79329"/>
          <a:stretch/>
        </p:blipFill>
        <p:spPr>
          <a:xfrm>
            <a:off x="6400801" y="896784"/>
            <a:ext cx="5299656" cy="10947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ECAA4-8897-6AD2-286A-53D77906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b="1" dirty="0"/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19978-C91F-EFDF-8759-A33E01C8D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0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final step: generating all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675303" cy="5334907"/>
          </a:xfrm>
        </p:spPr>
        <p:txBody>
          <a:bodyPr>
            <a:normAutofit/>
          </a:bodyPr>
          <a:lstStyle/>
          <a:p>
            <a:r>
              <a:rPr lang="en-GB" dirty="0"/>
              <a:t>To generate the code simply open the terminal of VS Code and run </a:t>
            </a:r>
            <a:br>
              <a:rPr lang="en-GB" dirty="0"/>
            </a:b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flutter packages pub run </a:t>
            </a:r>
            <a:r>
              <a:rPr lang="en-GB" dirty="0" err="1">
                <a:latin typeface="Courier" pitchFamily="2" charset="0"/>
              </a:rPr>
              <a:t>build_runner</a:t>
            </a:r>
            <a:r>
              <a:rPr lang="en-GB" dirty="0">
                <a:latin typeface="Courier" pitchFamily="2" charset="0"/>
              </a:rPr>
              <a:t> build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Remember that every time you change something in the code of the entities, the </a:t>
            </a:r>
            <a:r>
              <a:rPr lang="en-GB" dirty="0" err="1"/>
              <a:t>daos</a:t>
            </a:r>
            <a:r>
              <a:rPr lang="en-GB" dirty="0"/>
              <a:t>, or the database, you need to rerun the command!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343EAFD-A321-C74C-A060-2331947D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23" y="2958240"/>
            <a:ext cx="5469407" cy="13340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073D8-6D06-964D-92BA-CB1F068C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6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Use the 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8"/>
            <a:ext cx="10602500" cy="254239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For obtaining an instance of the database, use the generated </a:t>
            </a:r>
            <a:r>
              <a:rPr lang="en-GB" dirty="0">
                <a:latin typeface="Courier" pitchFamily="2" charset="0"/>
              </a:rPr>
              <a:t>$</a:t>
            </a:r>
            <a:r>
              <a:rPr lang="en-GB" dirty="0" err="1">
                <a:latin typeface="Courier" pitchFamily="2" charset="0"/>
              </a:rPr>
              <a:t>FloorAppDatabase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class, which allows access to a database builder. </a:t>
            </a:r>
          </a:p>
          <a:p>
            <a:pPr lvl="1"/>
            <a:r>
              <a:rPr lang="en-GB" dirty="0"/>
              <a:t>The name is composed by </a:t>
            </a:r>
            <a:r>
              <a:rPr lang="en-GB" dirty="0">
                <a:latin typeface="Courier" pitchFamily="2" charset="0"/>
              </a:rPr>
              <a:t>$Floor </a:t>
            </a:r>
            <a:r>
              <a:rPr lang="en-GB" dirty="0"/>
              <a:t>and the database class name.</a:t>
            </a:r>
          </a:p>
          <a:p>
            <a:pPr lvl="1"/>
            <a:r>
              <a:rPr lang="en-GB" dirty="0"/>
              <a:t>The string passed to </a:t>
            </a:r>
            <a:r>
              <a:rPr lang="en-GB" dirty="0" err="1">
                <a:latin typeface="Courier" pitchFamily="2" charset="0"/>
              </a:rPr>
              <a:t>databaseBuilder</a:t>
            </a:r>
            <a:r>
              <a:rPr lang="en-GB" dirty="0">
                <a:latin typeface="Courier" pitchFamily="2" charset="0"/>
              </a:rPr>
              <a:t>() </a:t>
            </a:r>
            <a:r>
              <a:rPr lang="en-GB" dirty="0"/>
              <a:t>will be the database file name. </a:t>
            </a:r>
          </a:p>
          <a:p>
            <a:pPr lvl="1"/>
            <a:endParaRPr lang="en-GB" dirty="0"/>
          </a:p>
          <a:p>
            <a:r>
              <a:rPr lang="en-GB" dirty="0"/>
              <a:t>For initializing the database, call </a:t>
            </a:r>
            <a:r>
              <a:rPr lang="en-GB" dirty="0">
                <a:latin typeface="Courier" pitchFamily="2" charset="0"/>
              </a:rPr>
              <a:t>build() </a:t>
            </a:r>
            <a:r>
              <a:rPr lang="en-GB" dirty="0"/>
              <a:t>and make sure to </a:t>
            </a:r>
            <a:r>
              <a:rPr lang="en-GB" dirty="0">
                <a:latin typeface="Courier" pitchFamily="2" charset="0"/>
              </a:rPr>
              <a:t>await</a:t>
            </a:r>
            <a:r>
              <a:rPr lang="en-GB" dirty="0"/>
              <a:t> the result.</a:t>
            </a:r>
          </a:p>
          <a:p>
            <a:pPr lvl="1"/>
            <a:r>
              <a:rPr lang="en-GB" dirty="0"/>
              <a:t>You need to do it at the beginning of your app.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868101" y="4110751"/>
            <a:ext cx="111062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//Example on how to 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 the DB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database = await $</a:t>
            </a:r>
            <a:r>
              <a:rPr lang="en-GB" dirty="0" err="1">
                <a:latin typeface="Courier" pitchFamily="2" charset="0"/>
              </a:rPr>
              <a:t>FloorAppDatabase.databaseBuilder</a:t>
            </a:r>
            <a:r>
              <a:rPr lang="en-GB" dirty="0">
                <a:latin typeface="Courier" pitchFamily="2" charset="0"/>
              </a:rPr>
              <a:t>('</a:t>
            </a:r>
            <a:r>
              <a:rPr lang="en-GB" dirty="0" err="1">
                <a:latin typeface="Courier" pitchFamily="2" charset="0"/>
              </a:rPr>
              <a:t>app_database.db</a:t>
            </a:r>
            <a:r>
              <a:rPr lang="en-GB" dirty="0">
                <a:latin typeface="Courier" pitchFamily="2" charset="0"/>
              </a:rPr>
              <a:t>').build();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//Example on the use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= </a:t>
            </a:r>
            <a:r>
              <a:rPr lang="en-GB" dirty="0" err="1">
                <a:latin typeface="Courier" pitchFamily="2" charset="0"/>
              </a:rPr>
              <a:t>database.personDao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final person = Person(1, 'Frank');</a:t>
            </a:r>
          </a:p>
          <a:p>
            <a:r>
              <a:rPr lang="en-GB" dirty="0">
                <a:latin typeface="Courier" pitchFamily="2" charset="0"/>
              </a:rPr>
              <a:t>await </a:t>
            </a:r>
            <a:r>
              <a:rPr lang="en-GB" dirty="0" err="1">
                <a:latin typeface="Courier" pitchFamily="2" charset="0"/>
              </a:rPr>
              <a:t>personDao.insertPerson</a:t>
            </a:r>
            <a:r>
              <a:rPr lang="en-GB" dirty="0">
                <a:latin typeface="Courier" pitchFamily="2" charset="0"/>
              </a:rPr>
              <a:t>(person);</a:t>
            </a:r>
          </a:p>
          <a:p>
            <a:r>
              <a:rPr lang="en-GB" dirty="0">
                <a:latin typeface="Courier" pitchFamily="2" charset="0"/>
              </a:rPr>
              <a:t>final result = await </a:t>
            </a:r>
            <a:r>
              <a:rPr lang="en-GB" dirty="0" err="1">
                <a:latin typeface="Courier" pitchFamily="2" charset="0"/>
              </a:rPr>
              <a:t>personDao.findPersonById</a:t>
            </a:r>
            <a:r>
              <a:rPr lang="en-GB" dirty="0">
                <a:latin typeface="Courier" pitchFamily="2" charset="0"/>
              </a:rPr>
              <a:t>(1);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9F965-1F1D-BF93-74B6-EF393B55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05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b="1" dirty="0"/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74B6E-D609-97CF-FA13-5F799130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14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6840728" cy="5334907"/>
          </a:xfrm>
        </p:spPr>
        <p:txBody>
          <a:bodyPr>
            <a:normAutofit/>
          </a:bodyPr>
          <a:lstStyle/>
          <a:p>
            <a:r>
              <a:rPr lang="en-GB" dirty="0"/>
              <a:t>As simple use case, let’s implement a very simple DB and a “TODO” simple app called ‘</a:t>
            </a:r>
            <a:r>
              <a:rPr lang="en-GB" dirty="0" err="1"/>
              <a:t>busy_day</a:t>
            </a:r>
            <a:r>
              <a:rPr lang="en-GB" dirty="0"/>
              <a:t>’. </a:t>
            </a:r>
          </a:p>
          <a:p>
            <a:endParaRPr lang="en-GB" dirty="0"/>
          </a:p>
          <a:p>
            <a:r>
              <a:rPr lang="en-GB" dirty="0"/>
              <a:t>The database will consist of only 1 table: </a:t>
            </a:r>
            <a:r>
              <a:rPr lang="en-GB" dirty="0" err="1"/>
              <a:t>Todo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app will consist of a simple </a:t>
            </a:r>
            <a:r>
              <a:rPr lang="en-GB" dirty="0" err="1">
                <a:latin typeface="Courier" pitchFamily="2" charset="0"/>
              </a:rPr>
              <a:t>ListView</a:t>
            </a:r>
            <a:r>
              <a:rPr lang="en-GB" dirty="0"/>
              <a:t> that visualizes,  inserts and deletes the entries of the </a:t>
            </a:r>
            <a:r>
              <a:rPr lang="en-GB" dirty="0" err="1"/>
              <a:t>Todo</a:t>
            </a:r>
            <a:r>
              <a:rPr lang="en-GB" dirty="0"/>
              <a:t> table. So we have to “implement” the following three queries:</a:t>
            </a:r>
          </a:p>
          <a:p>
            <a:pPr lvl="1"/>
            <a:r>
              <a:rPr lang="en-GB" dirty="0"/>
              <a:t>SELECT to obtain all the </a:t>
            </a:r>
            <a:r>
              <a:rPr lang="en-GB" dirty="0" err="1"/>
              <a:t>Todos</a:t>
            </a:r>
            <a:r>
              <a:rPr lang="en-GB" dirty="0"/>
              <a:t> in the table;</a:t>
            </a:r>
          </a:p>
          <a:p>
            <a:pPr lvl="1"/>
            <a:r>
              <a:rPr lang="en-GB" dirty="0"/>
              <a:t>DELETE to remove a </a:t>
            </a:r>
            <a:r>
              <a:rPr lang="en-GB" dirty="0" err="1"/>
              <a:t>Todo</a:t>
            </a:r>
            <a:r>
              <a:rPr lang="en-GB" dirty="0"/>
              <a:t> from the table;</a:t>
            </a:r>
          </a:p>
          <a:p>
            <a:pPr lvl="1"/>
            <a:r>
              <a:rPr lang="en-GB" dirty="0"/>
              <a:t>INSERT to create a </a:t>
            </a:r>
            <a:r>
              <a:rPr lang="en-GB" dirty="0" err="1"/>
              <a:t>Todo</a:t>
            </a:r>
            <a:r>
              <a:rPr lang="en-GB" dirty="0"/>
              <a:t> and put it in the table.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busy_day" descr="busy_day">
            <a:hlinkClick r:id="" action="ppaction://media"/>
            <a:extLst>
              <a:ext uri="{FF2B5EF4-FFF2-40B4-BE49-F238E27FC236}">
                <a16:creationId xmlns:a16="http://schemas.microsoft.com/office/drawing/2014/main" id="{466FF79F-6022-9849-B3C5-246B58C7A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4690" y="298174"/>
            <a:ext cx="2893115" cy="62616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95737-DBD7-C15C-5B8F-6AD7E483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– State management with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3420364" cy="497018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to “integrate” the DB in the business logic of an app using providers?</a:t>
            </a:r>
          </a:p>
          <a:p>
            <a:r>
              <a:rPr lang="en-GB" dirty="0"/>
              <a:t>We will take inspiration from the repository design pattern.</a:t>
            </a:r>
          </a:p>
          <a:p>
            <a:endParaRPr lang="en-GB" dirty="0"/>
          </a:p>
          <a:p>
            <a:r>
              <a:rPr lang="en-GB" dirty="0"/>
              <a:t>What happens now if, for example, you have a </a:t>
            </a:r>
            <a:r>
              <a:rPr lang="en-GB" dirty="0" err="1"/>
              <a:t>ListView</a:t>
            </a:r>
            <a:r>
              <a:rPr lang="en-GB" dirty="0"/>
              <a:t>, that visualizes the entry of a table, and somebody deletes something from that table?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39EF33-5A95-C84C-8EEF-6FF2B3156F3F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lab_11-database/busy_day/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E82CA-EFEF-5744-9DAD-60E8718AB6CA}"/>
              </a:ext>
            </a:extLst>
          </p:cNvPr>
          <p:cNvSpPr/>
          <p:nvPr/>
        </p:nvSpPr>
        <p:spPr>
          <a:xfrm>
            <a:off x="4278720" y="2951789"/>
            <a:ext cx="2488557" cy="141543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Class (Repository) 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that wraps DAO methods and extends ChangeNotifier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227F8-790D-584D-A16C-EBB9B7019E34}"/>
              </a:ext>
            </a:extLst>
          </p:cNvPr>
          <p:cNvSpPr/>
          <p:nvPr/>
        </p:nvSpPr>
        <p:spPr>
          <a:xfrm>
            <a:off x="7268840" y="4943562"/>
            <a:ext cx="1745900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using the methods of the Repository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59258-330D-C943-8EF7-C82632941AB4}"/>
              </a:ext>
            </a:extLst>
          </p:cNvPr>
          <p:cNvSpPr/>
          <p:nvPr/>
        </p:nvSpPr>
        <p:spPr>
          <a:xfrm>
            <a:off x="8287479" y="2850500"/>
            <a:ext cx="2812642" cy="16180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Consumer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of the Repository (this allows to access to the DB and rebuilds if something in the DB changes)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98CE-44E9-644F-A11B-7BC226FE4F97}"/>
              </a:ext>
            </a:extLst>
          </p:cNvPr>
          <p:cNvSpPr/>
          <p:nvPr/>
        </p:nvSpPr>
        <p:spPr>
          <a:xfrm>
            <a:off x="4278719" y="4703103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DAO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5A227-D368-D149-8984-2803628C5AC4}"/>
              </a:ext>
            </a:extLst>
          </p:cNvPr>
          <p:cNvSpPr/>
          <p:nvPr/>
        </p:nvSpPr>
        <p:spPr>
          <a:xfrm>
            <a:off x="6147051" y="1197065"/>
            <a:ext cx="3240911" cy="131755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ChangeNotifierProvider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that provides the Repository to the app widget tree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05786-2371-1E4A-8F13-D5D0562A81B0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5522998" y="4367226"/>
            <a:ext cx="1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218D4-FC7F-2E4B-A6DA-A3890483911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522999" y="2514623"/>
            <a:ext cx="2244508" cy="43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9A6EED-E79A-C448-AF53-EC0C41945089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67507" y="2514623"/>
            <a:ext cx="1926293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F3CEB8-9FBA-1B42-9D96-6AD7B17506CF}"/>
              </a:ext>
            </a:extLst>
          </p:cNvPr>
          <p:cNvSpPr/>
          <p:nvPr/>
        </p:nvSpPr>
        <p:spPr>
          <a:xfrm>
            <a:off x="4278718" y="5718312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E4DF30-6B57-0148-84C3-69BAA60ADF89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5522997" y="5256834"/>
            <a:ext cx="1" cy="46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2DF30-3584-124C-869E-A5401F7D4895}"/>
              </a:ext>
            </a:extLst>
          </p:cNvPr>
          <p:cNvSpPr/>
          <p:nvPr/>
        </p:nvSpPr>
        <p:spPr>
          <a:xfrm>
            <a:off x="9203787" y="4943561"/>
            <a:ext cx="1745899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UI </a:t>
            </a:r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showing the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BB2D8A-1410-8A41-91B6-2D80DA56D51B}"/>
              </a:ext>
            </a:extLst>
          </p:cNvPr>
          <p:cNvSpPr/>
          <p:nvPr/>
        </p:nvSpPr>
        <p:spPr>
          <a:xfrm>
            <a:off x="11226485" y="4943560"/>
            <a:ext cx="753314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444B73-BA84-F54A-B1D2-C50C928B14DB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9693800" y="4468513"/>
            <a:ext cx="1909342" cy="47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585B95-AEE7-604C-B4E4-DB58AC50B65F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9693800" y="4468513"/>
            <a:ext cx="382937" cy="47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27582C-B957-E940-BF4F-F9CC6B1DF04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8141790" y="4468513"/>
            <a:ext cx="1552010" cy="47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BE4922-835F-5B1B-9B53-76D85768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95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b="1" dirty="0"/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2C0C4-2648-A333-B181-B296D96E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41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b="1" dirty="0"/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1544B-5B8A-4269-1D9A-340B91C7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991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Two tips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808425" cy="5334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During the project discussion it would be nice to see/discuss</a:t>
            </a:r>
          </a:p>
          <a:p>
            <a:endParaRPr lang="en-US" dirty="0"/>
          </a:p>
          <a:p>
            <a:r>
              <a:rPr lang="en-US" dirty="0"/>
              <a:t>The ER diagram of the database </a:t>
            </a:r>
          </a:p>
          <a:p>
            <a:endParaRPr lang="en-US" dirty="0"/>
          </a:p>
          <a:p>
            <a:r>
              <a:rPr lang="en-US" dirty="0"/>
              <a:t>How you decided to manage your data in terms of regulatory aspects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AC9D9-56B2-A358-3738-F03E7EEB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b="1" dirty="0"/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3CF5E-79D3-9E57-8AAE-51F80D72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13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Exercise 11.01 </a:t>
            </a:r>
          </a:p>
          <a:p>
            <a:endParaRPr lang="en-US" dirty="0"/>
          </a:p>
          <a:p>
            <a:pPr lvl="1"/>
            <a:r>
              <a:rPr lang="en-US" dirty="0"/>
              <a:t>Start from the code of exercise 07.01.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Floor to define a proper entity, DAO, and DB to persist the meal data.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 that Floor does not support natively the </a:t>
            </a:r>
            <a:r>
              <a:rPr lang="en-US" dirty="0" err="1"/>
              <a:t>DateTime</a:t>
            </a:r>
            <a:r>
              <a:rPr lang="en-US" dirty="0"/>
              <a:t> type. As such, to define the entity of the meal you must use a </a:t>
            </a:r>
            <a:r>
              <a:rPr lang="en-US" dirty="0" err="1"/>
              <a:t>TypeConverter</a:t>
            </a:r>
            <a:r>
              <a:rPr lang="en-US" dirty="0"/>
              <a:t>. Try to follow the docs to implement it:</a:t>
            </a:r>
          </a:p>
          <a:p>
            <a:pPr lvl="2"/>
            <a:r>
              <a:rPr lang="en-US" dirty="0">
                <a:hlinkClick r:id="rId4"/>
              </a:rPr>
              <a:t>https://floor.codes/type-converters/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are not able to solve the “</a:t>
            </a:r>
            <a:r>
              <a:rPr lang="en-US" dirty="0" err="1"/>
              <a:t>TypeConverter</a:t>
            </a:r>
            <a:r>
              <a:rPr lang="en-US" dirty="0"/>
              <a:t> issue”, you can find the solution in the lab repository. Particularly, look at  lib/database/</a:t>
            </a:r>
            <a:r>
              <a:rPr lang="en-US" dirty="0" err="1"/>
              <a:t>typeConverters</a:t>
            </a:r>
            <a:r>
              <a:rPr lang="en-US" dirty="0"/>
              <a:t>/</a:t>
            </a:r>
            <a:r>
              <a:rPr lang="en-US" dirty="0" err="1"/>
              <a:t>dateTimeConverter.dart</a:t>
            </a:r>
            <a:r>
              <a:rPr lang="en-US" dirty="0"/>
              <a:t> and lib/database/</a:t>
            </a:r>
            <a:r>
              <a:rPr lang="en-US" dirty="0" err="1"/>
              <a:t>database.dart</a:t>
            </a:r>
            <a:r>
              <a:rPr lang="en-US" dirty="0"/>
              <a:t> files.</a:t>
            </a:r>
          </a:p>
        </p:txBody>
      </p:sp>
      <p:pic>
        <p:nvPicPr>
          <p:cNvPr id="4" name="meal_manager" descr="meal_manager">
            <a:hlinkClick r:id="" action="ppaction://media"/>
            <a:extLst>
              <a:ext uri="{FF2B5EF4-FFF2-40B4-BE49-F238E27FC236}">
                <a16:creationId xmlns:a16="http://schemas.microsoft.com/office/drawing/2014/main" id="{A860ECFE-7CE0-D544-B4BB-4D7DC301C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3774" y="301487"/>
            <a:ext cx="2890054" cy="62550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5B3FF-AD3C-DAB0-3EA7-0A24C0A3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0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b="1" dirty="0"/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E5364-CDEA-8957-8C68-27D1ED68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5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4CBAAE-4207-3A44-A8BB-6279B2D47877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Floor by taking a look at the docs </a:t>
            </a:r>
          </a:p>
          <a:p>
            <a:pPr lvl="1"/>
            <a:endParaRPr lang="en-US" dirty="0"/>
          </a:p>
          <a:p>
            <a:r>
              <a:rPr lang="en-US" dirty="0"/>
              <a:t>Try to integrate Floor in your project. Here’s a possible roadmap to follow: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by defining (on paper) a simple DB made of 1 table able to store 1 ”type” of data fetched from IMPACT, e.g., step counts.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entity that implement the table you designed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DAO for that entity. Again, I suggest to start easy: define just 3 queries: one for reading all the entries of the table (SELECT), one for inserting entries (INSERT), and one for deleting entries (DELETE)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DB and generate the code.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repository that wraps the DAO and extend </a:t>
            </a:r>
            <a:r>
              <a:rPr lang="en-US" dirty="0" err="1">
                <a:latin typeface="Courier" pitchFamily="2" charset="0"/>
              </a:rPr>
              <a:t>ChangeNotifier</a:t>
            </a:r>
            <a:endParaRPr lang="en-US" dirty="0">
              <a:latin typeface="Courier" pitchFamily="2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the DB at the beginning of your code and provide the repository to the app.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to use the DB.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Go back to step 1 and add the other tables according to your needs.</a:t>
            </a:r>
            <a:endParaRPr lang="en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55AA3-F6C1-6BA4-86E9-7C04A951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b="1" dirty="0"/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78221-04E5-FCF4-214B-C2A67B3B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49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Floor official docs</a:t>
            </a:r>
          </a:p>
          <a:p>
            <a:pPr lvl="1"/>
            <a:r>
              <a:rPr lang="en-GB" dirty="0">
                <a:hlinkClick r:id="rId2"/>
              </a:rPr>
              <a:t>https://pinchbv.github.io/floor/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Repository design pattern</a:t>
            </a:r>
          </a:p>
          <a:p>
            <a:pPr lvl="1"/>
            <a:r>
              <a:rPr lang="en-GB" dirty="0">
                <a:hlinkClick r:id="rId3"/>
              </a:rPr>
              <a:t>https://medium.com/@pererikbergman/repository-design-pattern-e28c0f3e4a30</a:t>
            </a:r>
            <a:r>
              <a:rPr lang="en-GB" dirty="0"/>
              <a:t>  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696E1-5A55-4135-90B4-12FE9C16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data in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522645" cy="5334907"/>
          </a:xfrm>
        </p:spPr>
        <p:txBody>
          <a:bodyPr>
            <a:normAutofit/>
          </a:bodyPr>
          <a:lstStyle/>
          <a:p>
            <a:r>
              <a:rPr lang="en-GB" dirty="0"/>
              <a:t>Today, we will learn how to persist data into our application.</a:t>
            </a:r>
          </a:p>
          <a:p>
            <a:r>
              <a:rPr lang="en-GB" dirty="0"/>
              <a:t>In particular, we will learn how to persist those data into a </a:t>
            </a:r>
            <a:r>
              <a:rPr lang="en-GB" b="1" dirty="0"/>
              <a:t>local</a:t>
            </a:r>
            <a:r>
              <a:rPr lang="en-GB" dirty="0"/>
              <a:t> relational database located in the mobile phone</a:t>
            </a:r>
          </a:p>
          <a:p>
            <a:r>
              <a:rPr lang="en-GB" dirty="0"/>
              <a:t>In Flutter, the local database is commonly a SQLite DB (a lighter version of SQL)</a:t>
            </a:r>
          </a:p>
          <a:p>
            <a:endParaRPr lang="en-GB" dirty="0"/>
          </a:p>
          <a:p>
            <a:r>
              <a:rPr lang="en-GB" dirty="0"/>
              <a:t>Normally, a LOT of repetitive code is required in order to perform common operations, e.g.:</a:t>
            </a:r>
          </a:p>
          <a:p>
            <a:pPr lvl="1"/>
            <a:r>
              <a:rPr lang="en-GB" dirty="0"/>
              <a:t>Map data model to tables and </a:t>
            </a:r>
            <a:r>
              <a:rPr lang="en-GB" dirty="0" err="1"/>
              <a:t>viceversa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Querying the DB;</a:t>
            </a:r>
          </a:p>
          <a:p>
            <a:pPr lvl="1"/>
            <a:r>
              <a:rPr lang="en-GB" dirty="0"/>
              <a:t>Open and close the DB;</a:t>
            </a:r>
          </a:p>
          <a:p>
            <a:pPr lvl="1"/>
            <a:r>
              <a:rPr lang="en-GB" dirty="0"/>
              <a:t>Manage null-safety;</a:t>
            </a:r>
          </a:p>
          <a:p>
            <a:pPr lvl="1"/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E05E275C-28B6-6440-8ACC-B75EB675B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3143" y="2484549"/>
            <a:ext cx="1888901" cy="1888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890E-B25E-6E7A-79C2-7873B16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21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Floor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513541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Fortunately, there exist several packages that make our life easier when dealing with DB in Flutter.</a:t>
            </a:r>
          </a:p>
          <a:p>
            <a:endParaRPr lang="en-GB" dirty="0"/>
          </a:p>
          <a:p>
            <a:r>
              <a:rPr lang="en-GB" dirty="0"/>
              <a:t>In this course, we will use Floor: a great package that automatically maps classes to database tables and offers full control of the database with the use of SQL:</a:t>
            </a:r>
          </a:p>
          <a:p>
            <a:pPr lvl="1"/>
            <a:r>
              <a:rPr lang="en-GB" dirty="0">
                <a:hlinkClick r:id="rId3"/>
              </a:rPr>
              <a:t>https://pinchbv.github.io/floor/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As such, it will be possible to define a table structure via a Dart class and make queries via Dart methods.</a:t>
            </a:r>
          </a:p>
          <a:p>
            <a:endParaRPr lang="en-GB" dirty="0"/>
          </a:p>
          <a:p>
            <a:r>
              <a:rPr lang="en-GB" b="1" dirty="0"/>
              <a:t>Big plus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Floor use the code generation concept: you define the specifics of your queries and DB structure, and Floor will generate the boilerplate code for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22F12-F92D-734E-9685-EF832CD32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07" y="1480044"/>
            <a:ext cx="4170360" cy="20291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A5B65-4CE5-8646-1AD9-1C57C53B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4</a:t>
            </a:fld>
            <a:endParaRPr lang="en-GB"/>
          </a:p>
        </p:txBody>
      </p:sp>
      <p:pic>
        <p:nvPicPr>
          <p:cNvPr id="8" name="Picture 7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EFD4D44E-E01D-D566-F48B-51B497E1E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07" y="3760098"/>
            <a:ext cx="3618969" cy="25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Overall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74039-5FD7-1B47-9139-4CDA2A7D7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03" y="1407912"/>
            <a:ext cx="6857057" cy="49597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BDD18-9CF8-6B58-B65E-2FB8F14D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15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955608" cy="5334907"/>
          </a:xfrm>
        </p:spPr>
        <p:txBody>
          <a:bodyPr>
            <a:normAutofit fontScale="92500"/>
          </a:bodyPr>
          <a:lstStyle/>
          <a:p>
            <a:r>
              <a:rPr lang="en-GB" dirty="0"/>
              <a:t>An Entity defines the model of a table in the DB. Floor automatically creates the mappings between the in-memory objects and DB table rows. </a:t>
            </a:r>
          </a:p>
          <a:p>
            <a:r>
              <a:rPr lang="en-GB" dirty="0"/>
              <a:t>It's possible to supply custom metadata to Floor by adding optional values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annotation. </a:t>
            </a:r>
          </a:p>
          <a:p>
            <a:r>
              <a:rPr lang="en-GB" dirty="0"/>
              <a:t>It has the additional attribute of 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/>
              <a:t> which opens up the possibility to use a custom name for that specific entity instead of using the class name. </a:t>
            </a:r>
          </a:p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marks the primary key column. This property has to be of type </a:t>
            </a:r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. The value can be automatically generated by SQLite when 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 : true</a:t>
            </a:r>
            <a:r>
              <a:rPr lang="en-GB" dirty="0"/>
              <a:t>. </a:t>
            </a:r>
          </a:p>
          <a:p>
            <a:r>
              <a:rPr lang="en-GB" dirty="0"/>
              <a:t>If you want a table's column to be nullable, mark the entity's field as nullable with </a:t>
            </a:r>
            <a:r>
              <a:rPr lang="en-GB" dirty="0">
                <a:latin typeface="Courier" pitchFamily="2" charset="0"/>
              </a:rPr>
              <a:t>?</a:t>
            </a:r>
            <a:r>
              <a:rPr lang="en-GB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7690426" y="304456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urier" pitchFamily="2" charset="0"/>
              </a:rPr>
              <a:t>@Entity(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>
                <a:latin typeface="Courier" pitchFamily="2" charset="0"/>
              </a:rPr>
              <a:t>: 'person')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(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: true)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5" t="40034" b="38523"/>
          <a:stretch/>
        </p:blipFill>
        <p:spPr>
          <a:xfrm>
            <a:off x="8869679" y="1473298"/>
            <a:ext cx="1868747" cy="8115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2AE54-B15D-F1E9-E522-EBC01F3E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59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Supported types and Primary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Floor entities can hold values of the following Dart types mapped to their corresponding SQLite types.</a:t>
            </a:r>
          </a:p>
          <a:p>
            <a:r>
              <a:rPr lang="en-GB" dirty="0"/>
              <a:t>In case you want to store sophisticated Dart objects you have to define a </a:t>
            </a:r>
            <a:r>
              <a:rPr lang="en-GB" dirty="0" err="1">
                <a:latin typeface="Courier" pitchFamily="2" charset="0"/>
              </a:rPr>
              <a:t>TypeConverter</a:t>
            </a:r>
            <a:r>
              <a:rPr lang="en-GB" dirty="0"/>
              <a:t> (see exercise 11.01 solution to see how).</a:t>
            </a:r>
          </a:p>
          <a:p>
            <a:endParaRPr lang="en-GB" dirty="0"/>
          </a:p>
          <a:p>
            <a:r>
              <a:rPr lang="en-GB" dirty="0"/>
              <a:t>If you need to define a compound primary key (e.g., many-to-many relationship), you can use again the </a:t>
            </a:r>
            <a:r>
              <a:rPr lang="en-GB" dirty="0">
                <a:latin typeface="Courier" pitchFamily="2" charset="0"/>
              </a:rPr>
              <a:t>@Entity </a:t>
            </a:r>
            <a:r>
              <a:rPr lang="en-GB" dirty="0"/>
              <a:t>annotation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AA6477-7BFA-284A-977F-AFD2B903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9385"/>
              </p:ext>
            </p:extLst>
          </p:nvPr>
        </p:nvGraphicFramePr>
        <p:xfrm>
          <a:off x="6203950" y="1361167"/>
          <a:ext cx="568325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6948">
                  <a:extLst>
                    <a:ext uri="{9D8B030D-6E8A-4147-A177-3AD203B41FA5}">
                      <a16:colId xmlns:a16="http://schemas.microsoft.com/office/drawing/2014/main" val="1031917400"/>
                    </a:ext>
                  </a:extLst>
                </a:gridCol>
                <a:gridCol w="4266302">
                  <a:extLst>
                    <a:ext uri="{9D8B030D-6E8A-4147-A177-3AD203B41FA5}">
                      <a16:colId xmlns:a16="http://schemas.microsoft.com/office/drawing/2014/main" val="1407142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SQLite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2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0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1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 (0 = false, 1 = 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4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Uint8List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BLOB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678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64546" y="41107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Courier" pitchFamily="2" charset="0"/>
              </a:rPr>
              <a:t>@Entity(</a:t>
            </a:r>
            <a:r>
              <a:rPr lang="en-GB" b="1" dirty="0" err="1">
                <a:latin typeface="Courier" pitchFamily="2" charset="0"/>
              </a:rPr>
              <a:t>primaryKeys</a:t>
            </a:r>
            <a:r>
              <a:rPr lang="en-GB" b="1" dirty="0">
                <a:latin typeface="Courier" pitchFamily="2" charset="0"/>
              </a:rPr>
              <a:t>: ['id', 'name'])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0793F-2F55-DB03-F455-A522D6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30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To define a foreign keys, add a list of </a:t>
            </a:r>
            <a:r>
              <a:rPr lang="en-GB" dirty="0" err="1">
                <a:latin typeface="Courier" pitchFamily="2" charset="0"/>
              </a:rPr>
              <a:t>ForeignKeys</a:t>
            </a:r>
            <a:r>
              <a:rPr lang="en-GB" dirty="0"/>
              <a:t>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 of the referencing entity.</a:t>
            </a:r>
          </a:p>
          <a:p>
            <a:r>
              <a:rPr lang="en-GB" dirty="0" err="1">
                <a:latin typeface="Courier" pitchFamily="2" charset="0"/>
              </a:rPr>
              <a:t>childColumns</a:t>
            </a:r>
            <a:r>
              <a:rPr lang="en-GB" dirty="0"/>
              <a:t> define the columns of the current entity, whereas </a:t>
            </a:r>
            <a:r>
              <a:rPr lang="en-GB" dirty="0" err="1">
                <a:latin typeface="Courier" pitchFamily="2" charset="0"/>
              </a:rPr>
              <a:t>parentColumns</a:t>
            </a:r>
            <a:r>
              <a:rPr lang="en-GB" dirty="0"/>
              <a:t> define the columns of the parent entity. </a:t>
            </a:r>
          </a:p>
          <a:p>
            <a:r>
              <a:rPr lang="en-GB" dirty="0"/>
              <a:t>Foreign key actions can get triggered after defining them for the </a:t>
            </a:r>
            <a:r>
              <a:rPr lang="en-GB" dirty="0" err="1">
                <a:latin typeface="Courier" pitchFamily="2" charset="0"/>
              </a:rPr>
              <a:t>onUpdate</a:t>
            </a:r>
            <a:r>
              <a:rPr lang="en-GB" dirty="0"/>
              <a:t> and </a:t>
            </a:r>
            <a:r>
              <a:rPr lang="en-GB" dirty="0" err="1">
                <a:latin typeface="Courier" pitchFamily="2" charset="0"/>
              </a:rPr>
              <a:t>onDelete</a:t>
            </a:r>
            <a:r>
              <a:rPr lang="en-GB" dirty="0"/>
              <a:t> properties.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98836" y="1279206"/>
            <a:ext cx="5559879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@Entity(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tableName</a:t>
            </a:r>
            <a:r>
              <a:rPr lang="en-GB" sz="1600" dirty="0">
                <a:latin typeface="Courier" pitchFamily="2" charset="0"/>
              </a:rPr>
              <a:t>: 'dog',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b="1" dirty="0" err="1">
                <a:latin typeface="Courier" pitchFamily="2" charset="0"/>
              </a:rPr>
              <a:t>foreignKeys</a:t>
            </a:r>
            <a:r>
              <a:rPr lang="en-GB" sz="1600" b="1" dirty="0">
                <a:latin typeface="Courier" pitchFamily="2" charset="0"/>
              </a:rPr>
              <a:t>: [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 err="1">
                <a:latin typeface="Courier" pitchFamily="2" charset="0"/>
              </a:rPr>
              <a:t>ForeignKey</a:t>
            </a:r>
            <a:r>
              <a:rPr lang="en-GB" sz="1600" b="1" dirty="0">
                <a:latin typeface="Courier" pitchFamily="2" charset="0"/>
              </a:rPr>
              <a:t>(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childColumns</a:t>
            </a:r>
            <a:r>
              <a:rPr lang="en-GB" sz="1600" b="1" dirty="0">
                <a:latin typeface="Courier" pitchFamily="2" charset="0"/>
              </a:rPr>
              <a:t>: ['</a:t>
            </a:r>
            <a:r>
              <a:rPr lang="en-GB" sz="1600" b="1" dirty="0" err="1">
                <a:latin typeface="Courier" pitchFamily="2" charset="0"/>
              </a:rPr>
              <a:t>owner_id</a:t>
            </a:r>
            <a:r>
              <a:rPr lang="en-GB" sz="1600" b="1" dirty="0">
                <a:latin typeface="Courier" pitchFamily="2" charset="0"/>
              </a:rPr>
              <a:t>'],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parentColumns</a:t>
            </a:r>
            <a:r>
              <a:rPr lang="en-GB" sz="1600" b="1" dirty="0">
                <a:latin typeface="Courier" pitchFamily="2" charset="0"/>
              </a:rPr>
              <a:t>: ['id'],</a:t>
            </a:r>
          </a:p>
          <a:p>
            <a:r>
              <a:rPr lang="en-GB" sz="1600" b="1" dirty="0">
                <a:latin typeface="Courier" pitchFamily="2" charset="0"/>
              </a:rPr>
              <a:t>      entity: Person,</a:t>
            </a:r>
          </a:p>
          <a:p>
            <a:r>
              <a:rPr lang="en-GB" sz="1600" b="1" dirty="0">
                <a:latin typeface="Courier" pitchFamily="2" charset="0"/>
              </a:rPr>
              <a:t>    )</a:t>
            </a:r>
          </a:p>
          <a:p>
            <a:r>
              <a:rPr lang="en-GB" sz="1600" b="1" dirty="0">
                <a:latin typeface="Courier" pitchFamily="2" charset="0"/>
              </a:rPr>
              <a:t>  ],</a:t>
            </a:r>
          </a:p>
          <a:p>
            <a:r>
              <a:rPr lang="en-GB" sz="1600" dirty="0">
                <a:latin typeface="Courier" pitchFamily="2" charset="0"/>
              </a:rPr>
              <a:t>)</a:t>
            </a:r>
          </a:p>
          <a:p>
            <a:r>
              <a:rPr lang="en-GB" sz="1600" dirty="0">
                <a:latin typeface="Courier" pitchFamily="2" charset="0"/>
              </a:rPr>
              <a:t>class Dog {</a:t>
            </a: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PrimaryKey</a:t>
            </a:r>
            <a:r>
              <a:rPr lang="en-GB" sz="1600" dirty="0">
                <a:latin typeface="Courier" pitchFamily="2" charset="0"/>
              </a:rPr>
              <a:t>()</a:t>
            </a:r>
          </a:p>
          <a:p>
            <a:r>
              <a:rPr lang="en-GB" sz="1600" dirty="0">
                <a:latin typeface="Courier" pitchFamily="2" charset="0"/>
              </a:rPr>
              <a:t>  final int id;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final String name;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ColumnInfo</a:t>
            </a:r>
            <a:r>
              <a:rPr lang="en-GB" sz="1600" dirty="0">
                <a:latin typeface="Courier" pitchFamily="2" charset="0"/>
              </a:rPr>
              <a:t>(name: '</a:t>
            </a:r>
            <a:r>
              <a:rPr lang="en-GB" sz="1600" dirty="0" err="1">
                <a:latin typeface="Courier" pitchFamily="2" charset="0"/>
              </a:rPr>
              <a:t>owner_id</a:t>
            </a:r>
            <a:r>
              <a:rPr lang="en-GB" sz="1600" dirty="0">
                <a:latin typeface="Courier" pitchFamily="2" charset="0"/>
              </a:rPr>
              <a:t>')</a:t>
            </a:r>
          </a:p>
          <a:p>
            <a:r>
              <a:rPr lang="en-GB" sz="1600" dirty="0">
                <a:latin typeface="Courier" pitchFamily="2" charset="0"/>
              </a:rPr>
              <a:t>  final int </a:t>
            </a:r>
            <a:r>
              <a:rPr lang="en-GB" sz="1600" dirty="0" err="1">
                <a:latin typeface="Courier" pitchFamily="2" charset="0"/>
              </a:rPr>
              <a:t>ownerId</a:t>
            </a:r>
            <a:r>
              <a:rPr lang="en-GB" sz="1600" dirty="0">
                <a:latin typeface="Courier" pitchFamily="2" charset="0"/>
              </a:rPr>
              <a:t>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Dog(</a:t>
            </a:r>
            <a:r>
              <a:rPr lang="en-GB" sz="1600" dirty="0" err="1">
                <a:latin typeface="Courier" pitchFamily="2" charset="0"/>
              </a:rPr>
              <a:t>this.id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this.name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this.ownerId</a:t>
            </a:r>
            <a:r>
              <a:rPr lang="en-GB" sz="1600" dirty="0">
                <a:latin typeface="Courier" pitchFamily="2" charset="0"/>
              </a:rPr>
              <a:t>);</a:t>
            </a:r>
          </a:p>
          <a:p>
            <a:r>
              <a:rPr lang="en-GB" sz="1600" dirty="0">
                <a:latin typeface="Courier" pitchFamily="2" charset="0"/>
              </a:rPr>
              <a:t>}</a:t>
            </a:r>
            <a:endParaRPr lang="en-IT" sz="16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C22F3-C2F8-1B21-4ABD-F361CA42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04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/>
              <a:t>These components are responsible for managing access to the underlying SQLite database and are defined as abstract classes with method signatures and query statements.</a:t>
            </a:r>
          </a:p>
          <a:p>
            <a:endParaRPr lang="en-GB" dirty="0"/>
          </a:p>
          <a:p>
            <a:r>
              <a:rPr lang="en-GB" dirty="0"/>
              <a:t>From the practical point-of-view, in the DAO, you will define all the queries you want to be able to execute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8232" y="2872467"/>
            <a:ext cx="63289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dao</a:t>
            </a:r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@Query('SELECT * FROM Person')</a:t>
            </a:r>
          </a:p>
          <a:p>
            <a:r>
              <a:rPr lang="en-GB" dirty="0">
                <a:latin typeface="Courier" pitchFamily="2" charset="0"/>
              </a:rPr>
              <a:t>  Future&lt;List&lt;Person&gt;&gt; </a:t>
            </a:r>
            <a:r>
              <a:rPr lang="en-GB" dirty="0" err="1">
                <a:latin typeface="Courier" pitchFamily="2" charset="0"/>
              </a:rPr>
              <a:t>findAllPersons</a:t>
            </a:r>
            <a:r>
              <a:rPr lang="en-GB" dirty="0">
                <a:latin typeface="Courier" pitchFamily="2" charset="0"/>
              </a:rPr>
              <a:t>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@Query('SELECT * FROM Person WHERE id = : id')</a:t>
            </a:r>
          </a:p>
          <a:p>
            <a:r>
              <a:rPr lang="en-GB" dirty="0">
                <a:latin typeface="Courier" pitchFamily="2" charset="0"/>
              </a:rPr>
              <a:t>  Stream&lt;Person?&gt; </a:t>
            </a:r>
            <a:r>
              <a:rPr lang="en-GB" dirty="0" err="1">
                <a:latin typeface="Courier" pitchFamily="2" charset="0"/>
              </a:rPr>
              <a:t>findPersonById</a:t>
            </a:r>
            <a:r>
              <a:rPr lang="en-GB" dirty="0">
                <a:latin typeface="Courier" pitchFamily="2" charset="0"/>
              </a:rPr>
              <a:t>(int id);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@insert</a:t>
            </a:r>
          </a:p>
          <a:p>
            <a:r>
              <a:rPr lang="en-GB" dirty="0">
                <a:latin typeface="Courier" pitchFamily="2" charset="0"/>
              </a:rPr>
              <a:t>  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39BC4-B945-BB44-9ABA-7253AC545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62" t="21531" r="39647" b="55738"/>
          <a:stretch/>
        </p:blipFill>
        <p:spPr>
          <a:xfrm>
            <a:off x="8761036" y="1517196"/>
            <a:ext cx="1977390" cy="8602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29011-402D-3A23-4826-2808A713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5864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21997</TotalTime>
  <Words>2290</Words>
  <Application>Microsoft Macintosh PowerPoint</Application>
  <PresentationFormat>Widescreen</PresentationFormat>
  <Paragraphs>364</Paragraphs>
  <Slides>27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Persist data in a database</vt:lpstr>
      <vt:lpstr>Floor</vt:lpstr>
      <vt:lpstr>Overall architecture</vt:lpstr>
      <vt:lpstr>Entity</vt:lpstr>
      <vt:lpstr>Entity - Supported types and Primary Keys</vt:lpstr>
      <vt:lpstr>Entity - Foreign Keys</vt:lpstr>
      <vt:lpstr>DAO</vt:lpstr>
      <vt:lpstr>DAO - Insert</vt:lpstr>
      <vt:lpstr>DAO - Update</vt:lpstr>
      <vt:lpstr>DAO - Delete</vt:lpstr>
      <vt:lpstr>Database</vt:lpstr>
      <vt:lpstr>Outline</vt:lpstr>
      <vt:lpstr>The final step: generating all the code</vt:lpstr>
      <vt:lpstr>Use the generated code</vt:lpstr>
      <vt:lpstr>Outline</vt:lpstr>
      <vt:lpstr>Case of study</vt:lpstr>
      <vt:lpstr>Case of study – State management with Provider</vt:lpstr>
      <vt:lpstr>Outline</vt:lpstr>
      <vt:lpstr>Two tips for the project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207</cp:revision>
  <dcterms:created xsi:type="dcterms:W3CDTF">2021-07-19T09:08:13Z</dcterms:created>
  <dcterms:modified xsi:type="dcterms:W3CDTF">2023-05-07T14:47:34Z</dcterms:modified>
</cp:coreProperties>
</file>